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51759CBD-2A2B-49F4-BF18-DCB086AA77CC}" type="datetimeFigureOut">
              <a:rPr lang="es-ES" smtClean="0"/>
              <a:t>25/09/2019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677F4E40-680B-43C9-94C1-C0715AE146A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9CBD-2A2B-49F4-BF18-DCB086AA77CC}" type="datetimeFigureOut">
              <a:rPr lang="es-ES" smtClean="0"/>
              <a:t>25/09/2019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4E40-680B-43C9-94C1-C0715AE146A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9CBD-2A2B-49F4-BF18-DCB086AA77CC}" type="datetimeFigureOut">
              <a:rPr lang="es-ES" smtClean="0"/>
              <a:t>25/09/2019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4E40-680B-43C9-94C1-C0715AE146A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759CBD-2A2B-49F4-BF18-DCB086AA77CC}" type="datetimeFigureOut">
              <a:rPr lang="es-ES" smtClean="0"/>
              <a:t>25/09/2019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7F4E40-680B-43C9-94C1-C0715AE146AD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51759CBD-2A2B-49F4-BF18-DCB086AA77CC}" type="datetimeFigureOut">
              <a:rPr lang="es-ES" smtClean="0"/>
              <a:t>25/09/2019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677F4E40-680B-43C9-94C1-C0715AE146A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9CBD-2A2B-49F4-BF18-DCB086AA77CC}" type="datetimeFigureOut">
              <a:rPr lang="es-ES" smtClean="0"/>
              <a:t>25/09/2019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4E40-680B-43C9-94C1-C0715AE146A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9CBD-2A2B-49F4-BF18-DCB086AA77CC}" type="datetimeFigureOut">
              <a:rPr lang="es-ES" smtClean="0"/>
              <a:t>25/09/2019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4E40-680B-43C9-94C1-C0715AE146AD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759CBD-2A2B-49F4-BF18-DCB086AA77CC}" type="datetimeFigureOut">
              <a:rPr lang="es-ES" smtClean="0"/>
              <a:t>25/09/2019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7F4E40-680B-43C9-94C1-C0715AE146A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9CBD-2A2B-49F4-BF18-DCB086AA77CC}" type="datetimeFigureOut">
              <a:rPr lang="es-ES" smtClean="0"/>
              <a:t>25/09/2019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4E40-680B-43C9-94C1-C0715AE146A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759CBD-2A2B-49F4-BF18-DCB086AA77CC}" type="datetimeFigureOut">
              <a:rPr lang="es-ES" smtClean="0"/>
              <a:t>25/09/2019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7F4E40-680B-43C9-94C1-C0715AE146AD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759CBD-2A2B-49F4-BF18-DCB086AA77CC}" type="datetimeFigureOut">
              <a:rPr lang="es-ES" smtClean="0"/>
              <a:t>25/09/2019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7F4E40-680B-43C9-94C1-C0715AE146AD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759CBD-2A2B-49F4-BF18-DCB086AA77CC}" type="datetimeFigureOut">
              <a:rPr lang="es-ES" smtClean="0"/>
              <a:t>25/09/2019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7F4E40-680B-43C9-94C1-C0715AE146A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60648" y="216582"/>
            <a:ext cx="6165304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 EJERCICIO F</a:t>
            </a: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SICO COMO HERRAMIENTA ANTIDEPRESIVA PARA LOS J</a:t>
            </a: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VENES.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200" dirty="0">
                <a:latin typeface="Arial" pitchFamily="34" charset="0"/>
                <a:cs typeface="Arial" pitchFamily="34" charset="0"/>
              </a:rPr>
              <a:t>GARCÍA SÁNCHEZ CI, GARCÍA HARO MC, GULLÓN JIMÉNEZ M.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AGS</a:t>
            </a:r>
            <a:r>
              <a:rPr kumimoji="0" lang="es-E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NORTE DE ALMRÍA.</a:t>
            </a:r>
            <a:endParaRPr kumimoji="0" lang="es-ES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32656" y="1475656"/>
            <a:ext cx="6192688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OBJETIVOS:</a:t>
            </a:r>
            <a:endParaRPr kumimoji="0" lang="es-ES" sz="12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 objetivo de este estudio es conocer la influencia del ejercicio f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sico sobre tres variables relacionadas con la depresi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en j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venes.</a:t>
            </a: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32656" y="2339752"/>
            <a:ext cx="6192688" cy="25649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METODOLOG</a:t>
            </a:r>
            <a:r>
              <a:rPr kumimoji="0" lang="es-E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A:</a:t>
            </a:r>
            <a:endParaRPr kumimoji="0" lang="es-ES" sz="12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Participaron 50 j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venes que estudiaban bachiller en un instituto perteneciente a la provincia de Almer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a. Dichos j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venes de ambos sexos fueron seleccionados de forma voluntaria y  aleatoriamente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un grupo de entrenamiento f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sico programado o a un grupo de control. El tratamiento dur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10 semanas, con dos sesiones semanales de una hora cada una.</a:t>
            </a: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Las variables se midieron con las siguientes escalas:</a:t>
            </a: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depresi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n: cuestionario BDI y del factor depresi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severa (GHQDS) del cuestionario GHQ-28.</a:t>
            </a: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satisfacci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(insatisfacci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n) vital :cuestionario SWL y del factor insatisfacci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(GHQ-I) del cuestionario GHQ-28 seg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la factorizaci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Elton. </a:t>
            </a: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</a:t>
            </a:r>
            <a:r>
              <a:rPr kumimoji="0" 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autoeficacia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percibida generalizada: escala APG, que es una de las escalas de la BEEGC-28.</a:t>
            </a:r>
            <a:endParaRPr kumimoji="0" 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32656" y="5076056"/>
            <a:ext cx="6192688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RESULTDOS:</a:t>
            </a:r>
            <a:endParaRPr kumimoji="0" lang="es-ES" sz="6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 el grupo de entrenamiento se observ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un descenso desde el inicio al final del per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odo 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nicamente en una medida de vulnerabilidad a la depresi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n, la insatisfacci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(GHQ-I), pero no en las dos medidas de depresi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(BDI y GHQ-DS), ni tampoco se observ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un incremento en las medidas de satisfacci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vital (SWL) y </a:t>
            </a:r>
            <a:r>
              <a:rPr kumimoji="0" lang="es-E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autoeficacia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(APG), en comparaci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con el grupo de control. </a:t>
            </a: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32656" y="6444208"/>
            <a:ext cx="6192688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CONCLUSIONES:</a:t>
            </a:r>
            <a:endParaRPr kumimoji="0" lang="es-ES" sz="6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Los resultados ofrecen evidencia emp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rica de la fuerte asociaci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que existe entre la depresi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n, la satisfacci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(insatisfacci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n) vital y la </a:t>
            </a:r>
            <a:r>
              <a:rPr kumimoji="0" 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autoeficacia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percibida, lo que supone nueva evidencia emp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rica a la ya mostrada por otros estudios en los que la satisfacci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y la </a:t>
            </a:r>
            <a:r>
              <a:rPr kumimoji="0" 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autoeficacia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emergen como fuertes </a:t>
            </a:r>
            <a:r>
              <a:rPr kumimoji="0" lang="es-E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predictores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 la depresi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n.</a:t>
            </a: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32656" y="7740352"/>
            <a:ext cx="6192688" cy="1231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00" b="1" u="sng" dirty="0">
                <a:latin typeface="Arial" pitchFamily="34" charset="0"/>
                <a:cs typeface="Arial" pitchFamily="34" charset="0"/>
              </a:rPr>
              <a:t>BIBLIOGRAFÍA: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1-Paluska, S.A. y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Schwenk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, T.L. (2000). Physical activity and mental health: Current concepts. Sports Medicine, 29, 167-180.</a:t>
            </a:r>
          </a:p>
          <a:p>
            <a:r>
              <a:rPr lang="es-ES" sz="1000" dirty="0">
                <a:latin typeface="Arial" pitchFamily="34" charset="0"/>
                <a:cs typeface="Arial" pitchFamily="34" charset="0"/>
              </a:rPr>
              <a:t>2-Spielberger, C.D., </a:t>
            </a:r>
            <a:r>
              <a:rPr lang="es-ES" sz="1000" dirty="0" err="1">
                <a:latin typeface="Arial" pitchFamily="34" charset="0"/>
                <a:cs typeface="Arial" pitchFamily="34" charset="0"/>
              </a:rPr>
              <a:t>Gorush</a:t>
            </a:r>
            <a:r>
              <a:rPr lang="es-ES" sz="1000" dirty="0">
                <a:latin typeface="Arial" pitchFamily="34" charset="0"/>
                <a:cs typeface="Arial" pitchFamily="34" charset="0"/>
              </a:rPr>
              <a:t>, R.L. y </a:t>
            </a:r>
            <a:r>
              <a:rPr lang="es-ES" sz="1000" dirty="0" err="1">
                <a:latin typeface="Arial" pitchFamily="34" charset="0"/>
                <a:cs typeface="Arial" pitchFamily="34" charset="0"/>
              </a:rPr>
              <a:t>Lushene</a:t>
            </a:r>
            <a:r>
              <a:rPr lang="es-ES" sz="1000" dirty="0">
                <a:latin typeface="Arial" pitchFamily="34" charset="0"/>
                <a:cs typeface="Arial" pitchFamily="34" charset="0"/>
              </a:rPr>
              <a:t>, R. (2002, 6ª edición). STAI. Manual. Cuestionario de Ansiedad Estado Rasgo. Madrid: TEA Ediciones</a:t>
            </a:r>
            <a:r>
              <a:rPr lang="es-ES" sz="1000" dirty="0"/>
              <a:t>. 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3-Kessler, R.C., Foster, C., Webster, P.S. y House, J.S. (1992). The relationship between age and depressive symptoms in two national surveys. Psychological Aging, 7, 119-126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 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Flecha abajo"/>
          <p:cNvSpPr/>
          <p:nvPr/>
        </p:nvSpPr>
        <p:spPr>
          <a:xfrm>
            <a:off x="3140968" y="2123728"/>
            <a:ext cx="4846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abajo"/>
          <p:cNvSpPr/>
          <p:nvPr/>
        </p:nvSpPr>
        <p:spPr>
          <a:xfrm>
            <a:off x="3140968" y="4860032"/>
            <a:ext cx="4846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abajo"/>
          <p:cNvSpPr/>
          <p:nvPr/>
        </p:nvSpPr>
        <p:spPr>
          <a:xfrm>
            <a:off x="3140968" y="6228184"/>
            <a:ext cx="4846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Flecha abajo"/>
          <p:cNvSpPr/>
          <p:nvPr/>
        </p:nvSpPr>
        <p:spPr>
          <a:xfrm>
            <a:off x="3140968" y="7452320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273" name="Picture 9" descr="http://www.euroinnova.edu.es/sites/default/files/contenidos/16/jovenes_depor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50852">
            <a:off x="66830" y="1039342"/>
            <a:ext cx="1022815" cy="602140"/>
          </a:xfrm>
          <a:prstGeom prst="rect">
            <a:avLst/>
          </a:prstGeom>
          <a:noFill/>
        </p:spPr>
      </p:pic>
      <p:pic>
        <p:nvPicPr>
          <p:cNvPr id="11277" name="Picture 13" descr="Resultado de imagen de JOVENES Y DEPOR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21166">
            <a:off x="5850446" y="4561090"/>
            <a:ext cx="811164" cy="694926"/>
          </a:xfrm>
          <a:prstGeom prst="rect">
            <a:avLst/>
          </a:prstGeom>
          <a:noFill/>
        </p:spPr>
      </p:pic>
      <p:pic>
        <p:nvPicPr>
          <p:cNvPr id="11287" name="Picture 23" descr="http://3.bp.blogspot.com/-lftPc50gz6s/Uz_LwDkABnI/AAAAAAAAGBA/8kHi_p3ByDM/s1600/NUTRICI%C3%93N+EN+NI%C3%91OS+DEPORTIST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711457">
            <a:off x="5537447" y="929235"/>
            <a:ext cx="1041521" cy="617881"/>
          </a:xfrm>
          <a:prstGeom prst="rect">
            <a:avLst/>
          </a:prstGeom>
          <a:noFill/>
        </p:spPr>
      </p:pic>
      <p:pic>
        <p:nvPicPr>
          <p:cNvPr id="11289" name="Picture 25" descr="Resultado de imagen de JOVENES Y DEPOR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476886">
            <a:off x="5581005" y="7367051"/>
            <a:ext cx="1035447" cy="464818"/>
          </a:xfrm>
          <a:prstGeom prst="rect">
            <a:avLst/>
          </a:prstGeom>
          <a:noFill/>
        </p:spPr>
      </p:pic>
      <p:pic>
        <p:nvPicPr>
          <p:cNvPr id="11293" name="Picture 29" descr="http://previews.123rf.com/images/dgm/dgm1003/dgm100300259/6661898-Grupo-de-j-venes-deportistas-no-aprobar-el-chico-con-una-botella-de-cerveza-y-un-cigarrillo-en-un-fo-Foto-de-archiv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361675">
            <a:off x="83447" y="7482438"/>
            <a:ext cx="671501" cy="505377"/>
          </a:xfrm>
          <a:prstGeom prst="rect">
            <a:avLst/>
          </a:prstGeom>
          <a:noFill/>
        </p:spPr>
      </p:pic>
      <p:pic>
        <p:nvPicPr>
          <p:cNvPr id="11295" name="Picture 31" descr="Resultado de imagen de JOVENES Y DEPORT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6632" y="6228184"/>
            <a:ext cx="864096" cy="504056"/>
          </a:xfrm>
          <a:prstGeom prst="rect">
            <a:avLst/>
          </a:prstGeom>
          <a:noFill/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304" y="33912"/>
            <a:ext cx="696119" cy="79556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</TotalTime>
  <Words>329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Schoolbook</vt:lpstr>
      <vt:lpstr>Wingdings</vt:lpstr>
      <vt:lpstr>Wingdings 2</vt:lpstr>
      <vt:lpstr>Mirador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arantzazu garcia sanchez</cp:lastModifiedBy>
  <cp:revision>9</cp:revision>
  <dcterms:created xsi:type="dcterms:W3CDTF">2016-08-13T09:09:48Z</dcterms:created>
  <dcterms:modified xsi:type="dcterms:W3CDTF">2019-09-25T08:33:48Z</dcterms:modified>
</cp:coreProperties>
</file>