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s-E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17F30D61-859C-4CEE-BB95-ED243A57D8B7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D1B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94" y="8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D423B-970F-47D1-9F57-4390F0019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B4E753-661F-42AE-A3D6-32677D7EC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37C0E1-EF21-416F-BA8C-563070D55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3533-10ED-4D3E-8625-1F61990C979B}" type="datetimeFigureOut">
              <a:rPr lang="es-ES" smtClean="0"/>
              <a:t>18/03/2022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B06165-FCB0-4381-8730-3740375BA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2A6004-713E-4ACB-9993-6D507655F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AA38-E573-473E-8336-67C1BC9E40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12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2508E-BB77-4CBD-9718-2B1F3483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23EE53-46D0-482C-95B5-FD49AD8A7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157133-C9A5-4C26-B10F-B62EC364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3533-10ED-4D3E-8625-1F61990C979B}" type="datetimeFigureOut">
              <a:rPr lang="es-ES" smtClean="0"/>
              <a:t>18/03/2022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2981E8-5C46-454D-BA58-5917DF59F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631D0A-9BE1-42DD-8718-9FC8805F8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AA38-E573-473E-8336-67C1BC9E40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20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EA2958-EB79-49F1-A991-F3266B0CB5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9CA961-C4B7-496C-940B-068CEF0D6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AF9741-8318-4354-BA37-CD431DF00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3533-10ED-4D3E-8625-1F61990C979B}" type="datetimeFigureOut">
              <a:rPr lang="es-ES" smtClean="0"/>
              <a:t>18/03/2022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EDD0E4-7A2C-4717-9CD6-E6E1E128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D4DB13-951F-4F79-A086-67F126FD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AA38-E573-473E-8336-67C1BC9E40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530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94D59-E6DF-4E09-BD0C-2482E8488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AE598B-EA94-4694-ACBD-AF55DB2C4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5B9433-6463-43AA-BC52-75B9E1388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3533-10ED-4D3E-8625-1F61990C979B}" type="datetimeFigureOut">
              <a:rPr lang="es-ES" smtClean="0"/>
              <a:t>18/03/2022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5D5FF0-CF29-4CD0-AF5B-F6D20E879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D37795-E31E-47E4-B626-3337973A9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AA38-E573-473E-8336-67C1BC9E40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497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739DC-356B-49FF-90C5-CB19BC8E1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A562B8-D1A8-4DAC-AD0B-89CCB9123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10B367-1B15-4047-9C56-2D3DEAF1E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3533-10ED-4D3E-8625-1F61990C979B}" type="datetimeFigureOut">
              <a:rPr lang="es-ES" smtClean="0"/>
              <a:t>18/03/2022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113D91-6D2C-438A-9A63-AA1B15F5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D3E967-4B70-4D72-BC56-38554AF62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AA38-E573-473E-8336-67C1BC9E40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979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7B611F-A566-4889-8A4B-B3FD1F3CD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C9FF1F-B2FD-4100-A435-B63C77272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B3B9A5-663F-42A3-A432-D8F404D4B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1BFBE8-3915-42F1-AA50-C579D29BF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3533-10ED-4D3E-8625-1F61990C979B}" type="datetimeFigureOut">
              <a:rPr lang="es-ES" smtClean="0"/>
              <a:t>18/03/2022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7B976F-E758-43DF-9BFF-A9A218882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537F62-7445-47DE-9C1E-047D49903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AA38-E573-473E-8336-67C1BC9E40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704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2A86BB-19B5-4A9F-AD43-9A3F1D6A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8BE287-955A-4652-8082-45DADF96B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C5201A-0C69-43ED-A552-923F69184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FB8EBD-F85B-462A-9BBD-A92004074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9DF8511-CAC9-4438-9915-073BF6A4A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CCDEA85-6531-450F-BD8C-74659764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3533-10ED-4D3E-8625-1F61990C979B}" type="datetimeFigureOut">
              <a:rPr lang="es-ES" smtClean="0"/>
              <a:t>18/03/2022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95556C-9843-448B-9551-69025F239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E3EB43B-6001-487B-A69D-8E1557F2E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AA38-E573-473E-8336-67C1BC9E40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817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46F9C-E6BE-44FE-943B-F78FBE709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98CE09E-0A21-4469-BD97-72D51D99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3533-10ED-4D3E-8625-1F61990C979B}" type="datetimeFigureOut">
              <a:rPr lang="es-ES" smtClean="0"/>
              <a:t>18/03/2022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2BC157-502B-4A70-AB44-579115142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4AB7E0C-343F-40CC-8DC6-E3B6CD83E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AA38-E573-473E-8336-67C1BC9E40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8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2EDD925-EB55-47F2-B6CD-CDBB4E0E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3533-10ED-4D3E-8625-1F61990C979B}" type="datetimeFigureOut">
              <a:rPr lang="es-ES" smtClean="0"/>
              <a:t>18/03/2022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E183344-B6FF-4A20-B950-ACA8050EA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0827FC7-E184-4B99-8AC1-76283F39E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AA38-E573-473E-8336-67C1BC9E40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861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31F6C6-2C0D-442C-A37C-5A13BC9CD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923E95-BBEC-43F2-8700-0CF0326BA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3AEEED-6F53-44B1-869A-CF6C6A701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DF1A97-8F84-4D52-BC5C-D4F3C1270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3533-10ED-4D3E-8625-1F61990C979B}" type="datetimeFigureOut">
              <a:rPr lang="es-ES" smtClean="0"/>
              <a:t>18/03/2022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4BD699-9C72-49E0-A193-5DA20A95D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AD31A6-3021-45BE-8DE2-C3BB328B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AA38-E573-473E-8336-67C1BC9E40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51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5B5B1-B9A9-45B6-82D7-08A92CB20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361CF5-8F18-4E73-8A07-C58B6BA3A8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02A928-997B-49D2-8B45-D712ED047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7FA30C-9C5E-4543-9B92-A41EC90B1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3533-10ED-4D3E-8625-1F61990C979B}" type="datetimeFigureOut">
              <a:rPr lang="es-ES" smtClean="0"/>
              <a:t>18/03/2022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C8F296-30BF-485B-AC18-C5082D87F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148E5A-8E51-4A03-8971-C5CB12D52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AA38-E573-473E-8336-67C1BC9E40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18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EB5A3EA-F6AE-406E-8CF3-EF32B14A0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F60798-6359-48AB-8605-DC050EF95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19F3F8-0974-4118-AA07-574B3A204F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33533-10ED-4D3E-8625-1F61990C979B}" type="datetimeFigureOut">
              <a:rPr lang="es-ES" smtClean="0"/>
              <a:t>18/03/2022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FD6F26-1CD8-48AF-9D2E-20042FBEF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E9D041-4BBC-48C1-8702-E4D71B20B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AA38-E573-473E-8336-67C1BC9E40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40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94F81BB-BBE9-4079-AF32-F25DB5AE71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40" y="56375"/>
            <a:ext cx="1146657" cy="81297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639458B-7F4B-4B06-BDDB-DF6C9D0FC08B}"/>
              </a:ext>
            </a:extLst>
          </p:cNvPr>
          <p:cNvSpPr txBox="1"/>
          <p:nvPr/>
        </p:nvSpPr>
        <p:spPr>
          <a:xfrm>
            <a:off x="1400174" y="321275"/>
            <a:ext cx="7457945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Carlos García </a:t>
            </a:r>
            <a:r>
              <a:rPr lang="es-E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Caldentey¹. Yolanda Lázaro Pascual¹</a:t>
            </a:r>
            <a:r>
              <a:rPr lang="es-E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E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s-E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¹P</a:t>
            </a: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siquiatra. Hospital Son </a:t>
            </a:r>
            <a:r>
              <a:rPr lang="es-E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Espases</a:t>
            </a: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Palma de Mallorca, Islas Baleares</a:t>
            </a:r>
            <a:endParaRPr lang="es-ES" sz="10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4AF84F6-54D1-4CDC-AF0C-1BF61AD8CD33}"/>
              </a:ext>
            </a:extLst>
          </p:cNvPr>
          <p:cNvSpPr txBox="1"/>
          <p:nvPr/>
        </p:nvSpPr>
        <p:spPr>
          <a:xfrm>
            <a:off x="148280" y="944091"/>
            <a:ext cx="2117123" cy="2589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/>
              <a:t>INTRODUCCIÓN</a:t>
            </a:r>
          </a:p>
          <a:p>
            <a:pPr algn="ctr"/>
            <a:endParaRPr lang="es-ES" sz="500" b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La comorbilidad de Trastorno Bipolar (TB) y Trastorno Obsesivo Compulsivo (TOC) tiende a generar una situación clínica, social, familiar y laboral complicada que nos encontramos con cierta frecuencia en la práctica clínica, requiriendo una mayor atención en el diagnóstico, manejo y tratamiento.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00" b="1" dirty="0">
                <a:latin typeface="Calibri" panose="020F0502020204030204" pitchFamily="34" charset="0"/>
                <a:cs typeface="Times New Roman" panose="02020603050405020304" pitchFamily="18" charset="0"/>
              </a:rPr>
              <a:t>Objetivo</a:t>
            </a:r>
            <a:r>
              <a:rPr lang="es-E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: Revisar en la literatura la asociación en la comorbilidad de TB con el TOC y  particularidades observadas</a:t>
            </a: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25F774E-4C61-43B1-8098-0761F251B675}"/>
              </a:ext>
            </a:extLst>
          </p:cNvPr>
          <p:cNvSpPr txBox="1"/>
          <p:nvPr/>
        </p:nvSpPr>
        <p:spPr>
          <a:xfrm>
            <a:off x="2415287" y="942814"/>
            <a:ext cx="6580432" cy="1231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/>
              <a:t>RESULTADOS</a:t>
            </a:r>
          </a:p>
          <a:p>
            <a:pPr algn="ctr"/>
            <a:endParaRPr lang="es-ES" sz="300" b="1" dirty="0"/>
          </a:p>
          <a:p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Prevalencia de comorbilidad entre TB-TOC entre el </a:t>
            </a:r>
            <a:r>
              <a:rPr lang="es-E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2-39%, </a:t>
            </a: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un impacto negativo en el pronóstico, observándose mayor </a:t>
            </a:r>
            <a:r>
              <a:rPr lang="es-E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deterioro personal, cognitivo, académico y laboral</a:t>
            </a: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El diagnóstico de esta entidad se considera infraestimada. Cursan con </a:t>
            </a:r>
            <a:r>
              <a:rPr lang="es-E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más episodios depresivos y tentativas autolíticas</a:t>
            </a: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La edad media de inicio es </a:t>
            </a:r>
            <a:r>
              <a:rPr lang="es-E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21.5 años</a:t>
            </a: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algunos casos se observa remisión de síntomas TOC durante periodos de manía. El manejo terapéutico se fundamenta en el uso de </a:t>
            </a:r>
            <a:r>
              <a:rPr lang="es-E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eutimizantes</a:t>
            </a: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precisando con frecuencia el uso de antidepresivos, requiriendo estrecha supervisión dado el riesgo de viraje al polo maniaco. Se observan asimismo resultados positivos del uso de algunos </a:t>
            </a:r>
            <a:r>
              <a:rPr lang="es-E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antipsicóticos atípicos</a:t>
            </a: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8F009AB-1DAF-4C7E-AEAF-A5A1C956DBC9}"/>
              </a:ext>
            </a:extLst>
          </p:cNvPr>
          <p:cNvSpPr txBox="1"/>
          <p:nvPr/>
        </p:nvSpPr>
        <p:spPr>
          <a:xfrm>
            <a:off x="6278958" y="3284674"/>
            <a:ext cx="2696809" cy="1391022"/>
          </a:xfrm>
          <a:prstGeom prst="rect">
            <a:avLst/>
          </a:prstGeom>
          <a:solidFill>
            <a:srgbClr val="FF5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</a:rPr>
              <a:t>CONCLUSIONES</a:t>
            </a:r>
          </a:p>
          <a:p>
            <a:pPr algn="ctr"/>
            <a:endParaRPr lang="es-ES" sz="300" b="1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el caso de comorbilidad TB-TOC adquiere especial relevancia un diagnóstico temprano</a:t>
            </a:r>
            <a:r>
              <a:rPr lang="es-E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por su repercusión, recomendación de un seguimiento estrecho y tratamiento específico.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Se precisan más </a:t>
            </a: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estudios </a:t>
            </a:r>
            <a:r>
              <a:rPr lang="es-E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establecer  mejor la prevalencia y una clara estrategia terapéutica.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D95DCE1-825A-46B9-B75C-C13056584C8A}"/>
              </a:ext>
            </a:extLst>
          </p:cNvPr>
          <p:cNvSpPr txBox="1"/>
          <p:nvPr/>
        </p:nvSpPr>
        <p:spPr>
          <a:xfrm>
            <a:off x="2493370" y="4740527"/>
            <a:ext cx="6495406" cy="801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/>
              <a:t>BIBLIOGRAFÍA</a:t>
            </a:r>
          </a:p>
          <a:p>
            <a:pPr>
              <a:lnSpc>
                <a:spcPct val="107000"/>
              </a:lnSpc>
            </a:pP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Gaetano R, de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Filippis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R, Segura-Garcia C, De Fazio P.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bipolar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obsessive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-compulsive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comorbidity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neurocognitive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profile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mini-review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Vol. 32,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Psychiatria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Danubina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Medicinska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Naklada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Zagreb; 2021. p. 346–50. </a:t>
            </a:r>
          </a:p>
          <a:p>
            <a:pPr indent="-406400">
              <a:lnSpc>
                <a:spcPct val="107000"/>
              </a:lnSpc>
            </a:pP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Mucci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F, Toni C,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Favaretto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Vannucchi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G,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Marazziti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D,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Perugi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G.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Obsessive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-compulsive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Comorbid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Bipolar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Disorders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2019 Jan 7;25(41):5722–30. </a:t>
            </a:r>
          </a:p>
          <a:p>
            <a:pPr>
              <a:lnSpc>
                <a:spcPct val="107000"/>
              </a:lnSpc>
            </a:pP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Amerio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Stubbs B, Odone A,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Tonna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Marchesi C,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Ghaemi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SN.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prevalence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predictors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comorbid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bipolar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obsessive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-compulsive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meta-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Vol. 186,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Affective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Disorders</a:t>
            </a:r>
            <a:r>
              <a:rPr lang="es-ES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Elsevier B.V.; 2015. p. 99–109.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463CD49-7B4E-4090-AA15-95FA4C32DC7B}"/>
              </a:ext>
            </a:extLst>
          </p:cNvPr>
          <p:cNvSpPr txBox="1"/>
          <p:nvPr/>
        </p:nvSpPr>
        <p:spPr>
          <a:xfrm>
            <a:off x="148281" y="3751355"/>
            <a:ext cx="2117123" cy="1708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/>
              <a:t>METODOLOGÍA</a:t>
            </a:r>
          </a:p>
          <a:p>
            <a:pPr algn="ctr"/>
            <a:endParaRPr lang="es-ES" sz="300" b="1" dirty="0"/>
          </a:p>
          <a:p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Revisión bibliográfica usando los descriptores </a:t>
            </a:r>
            <a:r>
              <a:rPr lang="es-E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Mesh</a:t>
            </a: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“"Bipolar </a:t>
            </a:r>
            <a:r>
              <a:rPr lang="es-E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"</a:t>
            </a:r>
            <a:r>
              <a:rPr lang="es-E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Obsessive</a:t>
            </a: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-Compulsive </a:t>
            </a:r>
            <a:r>
              <a:rPr lang="es-E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"” en la base de datos </a:t>
            </a:r>
            <a:r>
              <a:rPr lang="es-E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Pubmed</a:t>
            </a:r>
            <a:r>
              <a:rPr lang="es-E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Población seleccionada adultos e idioma seleccionado el inglés. Del total de 36 resultados, se seleccionan 10 por su mayor relación con el tema a tratar.</a:t>
            </a:r>
          </a:p>
        </p:txBody>
      </p:sp>
      <p:pic>
        <p:nvPicPr>
          <p:cNvPr id="1026" name="Picture 2" descr="Se acelera la carrera por crear una pastilla para tratar el covid-19 - El  Comercio">
            <a:extLst>
              <a:ext uri="{FF2B5EF4-FFF2-40B4-BE49-F238E27FC236}">
                <a16:creationId xmlns:a16="http://schemas.microsoft.com/office/drawing/2014/main" id="{EE6D43FF-16E7-47E9-BBF6-F0911269F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423" y="2257747"/>
            <a:ext cx="1713470" cy="92695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DC11FFE-4896-4074-A579-B7E5D122756B}"/>
              </a:ext>
            </a:extLst>
          </p:cNvPr>
          <p:cNvSpPr txBox="1"/>
          <p:nvPr/>
        </p:nvSpPr>
        <p:spPr>
          <a:xfrm>
            <a:off x="6416177" y="3004949"/>
            <a:ext cx="1301577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100" b="1" dirty="0"/>
              <a:t> Eutimizantes...y…</a:t>
            </a:r>
            <a:endParaRPr lang="es-ES" b="1" dirty="0"/>
          </a:p>
        </p:txBody>
      </p:sp>
      <p:sp>
        <p:nvSpPr>
          <p:cNvPr id="4" name="Bocadillo nube: nube 3">
            <a:extLst>
              <a:ext uri="{FF2B5EF4-FFF2-40B4-BE49-F238E27FC236}">
                <a16:creationId xmlns:a16="http://schemas.microsoft.com/office/drawing/2014/main" id="{28E44769-F0F0-47C5-B829-20C1FE3701BE}"/>
              </a:ext>
            </a:extLst>
          </p:cNvPr>
          <p:cNvSpPr/>
          <p:nvPr/>
        </p:nvSpPr>
        <p:spPr>
          <a:xfrm>
            <a:off x="7849989" y="2317357"/>
            <a:ext cx="1231283" cy="807737"/>
          </a:xfrm>
          <a:prstGeom prst="cloudCallout">
            <a:avLst>
              <a:gd name="adj1" fmla="val -68742"/>
              <a:gd name="adj2" fmla="val 4893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1"/>
                </a:solidFill>
              </a:rPr>
              <a:t>Antipsicóticos atípicos</a:t>
            </a:r>
          </a:p>
          <a:p>
            <a:pPr algn="ctr"/>
            <a:endParaRPr lang="es-ES" sz="200" dirty="0">
              <a:solidFill>
                <a:schemeClr val="tx1"/>
              </a:solidFill>
            </a:endParaRPr>
          </a:p>
          <a:p>
            <a:pPr algn="ctr"/>
            <a:r>
              <a:rPr lang="es-ES" sz="700" dirty="0">
                <a:solidFill>
                  <a:schemeClr val="tx1"/>
                </a:solidFill>
              </a:rPr>
              <a:t>¿Antidepresivos?</a:t>
            </a:r>
          </a:p>
          <a:p>
            <a:pPr algn="ctr"/>
            <a:r>
              <a:rPr lang="es-ES" sz="700" dirty="0">
                <a:solidFill>
                  <a:schemeClr val="tx1"/>
                </a:solidFill>
              </a:rPr>
              <a:t>(TOC refractario)</a:t>
            </a:r>
          </a:p>
        </p:txBody>
      </p:sp>
      <p:pic>
        <p:nvPicPr>
          <p:cNvPr id="1028" name="Picture 4" descr="Señal metálica P-50 Peligro Indefinido 70 cm : Amazon.es: Bricolaje y  herramientas">
            <a:extLst>
              <a:ext uri="{FF2B5EF4-FFF2-40B4-BE49-F238E27FC236}">
                <a16:creationId xmlns:a16="http://schemas.microsoft.com/office/drawing/2014/main" id="{2A969B67-3891-48D8-9F47-E99ABD6B1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326" y="2227872"/>
            <a:ext cx="1475517" cy="168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2DD273C-4C52-4798-BDBA-1B425E7C3C70}"/>
              </a:ext>
            </a:extLst>
          </p:cNvPr>
          <p:cNvSpPr txBox="1"/>
          <p:nvPr/>
        </p:nvSpPr>
        <p:spPr>
          <a:xfrm>
            <a:off x="3884928" y="3240762"/>
            <a:ext cx="378940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TB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2457B48-AC03-47FA-A5F9-F5459E2EC23A}"/>
              </a:ext>
            </a:extLst>
          </p:cNvPr>
          <p:cNvSpPr txBox="1"/>
          <p:nvPr/>
        </p:nvSpPr>
        <p:spPr>
          <a:xfrm>
            <a:off x="4327565" y="3247874"/>
            <a:ext cx="560174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TOC</a:t>
            </a:r>
          </a:p>
        </p:txBody>
      </p:sp>
      <p:sp>
        <p:nvSpPr>
          <p:cNvPr id="9" name="Signo más 8">
            <a:extLst>
              <a:ext uri="{FF2B5EF4-FFF2-40B4-BE49-F238E27FC236}">
                <a16:creationId xmlns:a16="http://schemas.microsoft.com/office/drawing/2014/main" id="{7815DF30-441F-4D72-A4B1-B968819938A6}"/>
              </a:ext>
            </a:extLst>
          </p:cNvPr>
          <p:cNvSpPr/>
          <p:nvPr/>
        </p:nvSpPr>
        <p:spPr>
          <a:xfrm>
            <a:off x="4197651" y="3343175"/>
            <a:ext cx="153559" cy="144949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50"/>
          </a:p>
        </p:txBody>
      </p:sp>
      <p:sp>
        <p:nvSpPr>
          <p:cNvPr id="10" name="Pergamino: horizontal 9">
            <a:extLst>
              <a:ext uri="{FF2B5EF4-FFF2-40B4-BE49-F238E27FC236}">
                <a16:creationId xmlns:a16="http://schemas.microsoft.com/office/drawing/2014/main" id="{128443D2-0E22-4412-9F28-00B4FBA64744}"/>
              </a:ext>
            </a:extLst>
          </p:cNvPr>
          <p:cNvSpPr/>
          <p:nvPr/>
        </p:nvSpPr>
        <p:spPr>
          <a:xfrm>
            <a:off x="2355596" y="3524393"/>
            <a:ext cx="3851098" cy="1376220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00" b="1" u="sng" dirty="0">
              <a:solidFill>
                <a:schemeClr val="tx1"/>
              </a:solidFill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800" b="1" u="sng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ES" sz="800" b="1" u="sng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íntomas TOC en el TB </a:t>
            </a:r>
          </a:p>
          <a:p>
            <a:pPr algn="ctr"/>
            <a:endParaRPr lang="es-ES" sz="200" b="1" u="sng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800" dirty="0">
                <a:solidFill>
                  <a:srgbClr val="202124"/>
                </a:solidFill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ES" sz="800" dirty="0">
                <a:solidFill>
                  <a:srgbClr val="202124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ueden ser la expresión de una vulnerabilidad al desarrollo de TB que precede clínicamente durante años</a:t>
            </a:r>
            <a:r>
              <a:rPr lang="es-ES" sz="800" dirty="0">
                <a:solidFill>
                  <a:srgbClr val="202124"/>
                </a:solidFill>
                <a:latin typeface="inherit"/>
                <a:cs typeface="Times New Roman" panose="02020603050405020304" pitchFamily="18" charset="0"/>
              </a:rPr>
              <a:t>; pueden tener una influencia </a:t>
            </a:r>
            <a:r>
              <a:rPr lang="es-ES" sz="800" dirty="0" err="1">
                <a:solidFill>
                  <a:srgbClr val="202124"/>
                </a:solidFill>
                <a:latin typeface="inherit"/>
                <a:cs typeface="Times New Roman" panose="02020603050405020304" pitchFamily="18" charset="0"/>
              </a:rPr>
              <a:t>patoplástica</a:t>
            </a:r>
            <a:r>
              <a:rPr lang="es-ES" sz="800" dirty="0">
                <a:solidFill>
                  <a:srgbClr val="202124"/>
                </a:solidFill>
                <a:latin typeface="inherit"/>
                <a:cs typeface="Times New Roman" panose="02020603050405020304" pitchFamily="18" charset="0"/>
              </a:rPr>
              <a:t>, </a:t>
            </a:r>
            <a:r>
              <a:rPr lang="es-ES" sz="800" dirty="0" err="1">
                <a:solidFill>
                  <a:srgbClr val="202124"/>
                </a:solidFill>
                <a:latin typeface="inherit"/>
                <a:cs typeface="Times New Roman" panose="02020603050405020304" pitchFamily="18" charset="0"/>
              </a:rPr>
              <a:t>viendose</a:t>
            </a:r>
            <a:r>
              <a:rPr lang="es-ES" sz="800" dirty="0">
                <a:solidFill>
                  <a:srgbClr val="202124"/>
                </a:solidFill>
                <a:latin typeface="inherit"/>
                <a:cs typeface="Times New Roman" panose="02020603050405020304" pitchFamily="18" charset="0"/>
              </a:rPr>
              <a:t> mayores tasas de comorbilidad en jóvenes en comparación con adultos.</a:t>
            </a:r>
          </a:p>
          <a:p>
            <a:pPr algn="ctr"/>
            <a:endParaRPr lang="es-ES" sz="500" dirty="0">
              <a:solidFill>
                <a:srgbClr val="202124"/>
              </a:solidFill>
              <a:latin typeface="inherit"/>
              <a:cs typeface="Times New Roman" panose="02020603050405020304" pitchFamily="18" charset="0"/>
            </a:endParaRPr>
          </a:p>
          <a:p>
            <a:pPr algn="ctr"/>
            <a:r>
              <a:rPr lang="es-ES" sz="800" dirty="0">
                <a:solidFill>
                  <a:srgbClr val="202124"/>
                </a:solidFill>
                <a:latin typeface="inherit"/>
                <a:cs typeface="Times New Roman" panose="02020603050405020304" pitchFamily="18" charset="0"/>
              </a:rPr>
              <a:t>Mayor frecuencia durante los episodios depresivos, a veces exclusivamente y a veces desaparecen en episodios de manía.</a:t>
            </a:r>
          </a:p>
        </p:txBody>
      </p:sp>
      <p:sp>
        <p:nvSpPr>
          <p:cNvPr id="13" name="Signo más 12">
            <a:extLst>
              <a:ext uri="{FF2B5EF4-FFF2-40B4-BE49-F238E27FC236}">
                <a16:creationId xmlns:a16="http://schemas.microsoft.com/office/drawing/2014/main" id="{04133B18-293B-48AA-93B0-ACABDFAAC447}"/>
              </a:ext>
            </a:extLst>
          </p:cNvPr>
          <p:cNvSpPr/>
          <p:nvPr/>
        </p:nvSpPr>
        <p:spPr>
          <a:xfrm>
            <a:off x="2970989" y="2274504"/>
            <a:ext cx="266985" cy="254021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Signo menos 13">
            <a:extLst>
              <a:ext uri="{FF2B5EF4-FFF2-40B4-BE49-F238E27FC236}">
                <a16:creationId xmlns:a16="http://schemas.microsoft.com/office/drawing/2014/main" id="{B2E27746-1A07-4401-8C25-5A6882251ECD}"/>
              </a:ext>
            </a:extLst>
          </p:cNvPr>
          <p:cNvSpPr/>
          <p:nvPr/>
        </p:nvSpPr>
        <p:spPr>
          <a:xfrm>
            <a:off x="5233585" y="2295347"/>
            <a:ext cx="260748" cy="253088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B80A2F5-B932-4054-8A39-54ED5290B700}"/>
              </a:ext>
            </a:extLst>
          </p:cNvPr>
          <p:cNvSpPr txBox="1"/>
          <p:nvPr/>
        </p:nvSpPr>
        <p:spPr>
          <a:xfrm>
            <a:off x="2430790" y="2595768"/>
            <a:ext cx="1396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Uso de tóxicos</a:t>
            </a:r>
          </a:p>
          <a:p>
            <a:pPr algn="ctr"/>
            <a:endParaRPr lang="es-ES" sz="500" b="1" dirty="0"/>
          </a:p>
          <a:p>
            <a:pPr algn="ctr"/>
            <a:r>
              <a:rPr lang="es-ES" sz="1100" b="1" dirty="0"/>
              <a:t>Comorbilidad</a:t>
            </a:r>
          </a:p>
          <a:p>
            <a:pPr algn="ctr"/>
            <a:endParaRPr lang="es-ES" sz="500" b="1" dirty="0"/>
          </a:p>
          <a:p>
            <a:pPr algn="ctr"/>
            <a:r>
              <a:rPr lang="es-ES" sz="1100" b="1" dirty="0"/>
              <a:t>Repercusión</a:t>
            </a:r>
            <a:r>
              <a:rPr lang="es-ES" sz="1000" b="1" dirty="0"/>
              <a:t> </a:t>
            </a:r>
          </a:p>
          <a:p>
            <a:pPr algn="ctr"/>
            <a:endParaRPr lang="es-ES" sz="500" b="1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42F893B-40B4-43A3-BBA3-F392B349747D}"/>
              </a:ext>
            </a:extLst>
          </p:cNvPr>
          <p:cNvSpPr txBox="1"/>
          <p:nvPr/>
        </p:nvSpPr>
        <p:spPr>
          <a:xfrm>
            <a:off x="4567220" y="2528525"/>
            <a:ext cx="1725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Respuesta a tratamiento</a:t>
            </a:r>
          </a:p>
          <a:p>
            <a:pPr algn="ctr"/>
            <a:endParaRPr lang="es-ES" sz="500" b="1" dirty="0"/>
          </a:p>
          <a:p>
            <a:pPr algn="ctr"/>
            <a:r>
              <a:rPr lang="es-ES" sz="1100" b="1" dirty="0"/>
              <a:t>Funcionalidad</a:t>
            </a:r>
          </a:p>
          <a:p>
            <a:pPr algn="ctr"/>
            <a:r>
              <a:rPr lang="es-ES" sz="900" dirty="0"/>
              <a:t>Laboral</a:t>
            </a:r>
          </a:p>
          <a:p>
            <a:pPr algn="ctr"/>
            <a:r>
              <a:rPr lang="es-ES" sz="900" dirty="0"/>
              <a:t>Familiar</a:t>
            </a:r>
          </a:p>
          <a:p>
            <a:pPr algn="ctr"/>
            <a:r>
              <a:rPr lang="es-ES" sz="900" dirty="0"/>
              <a:t>Social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0A5D77A-05EC-4D24-8197-2E914CA463DD}"/>
              </a:ext>
            </a:extLst>
          </p:cNvPr>
          <p:cNvSpPr txBox="1"/>
          <p:nvPr/>
        </p:nvSpPr>
        <p:spPr>
          <a:xfrm>
            <a:off x="1320497" y="122151"/>
            <a:ext cx="80895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rgbClr val="00B0F0"/>
                </a:solidFill>
                <a:effectLst/>
                <a:latin typeface="Arial Nova Cond" panose="020B0506020202020204" pitchFamily="34" charset="0"/>
              </a:rPr>
              <a:t>Comorbilidad del Trastorno Bipolar y Trastorno Obsesivo Compulsivo, una complicada realidad.</a:t>
            </a:r>
            <a:endParaRPr lang="es-ES" sz="1200" b="1" dirty="0">
              <a:solidFill>
                <a:srgbClr val="00B0F0"/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408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544</Words>
  <Application>Microsoft Office PowerPoint</Application>
  <PresentationFormat>Presentación en pantalla (16:10)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Nova Cond</vt:lpstr>
      <vt:lpstr>Calibri</vt:lpstr>
      <vt:lpstr>Calibri Light</vt:lpstr>
      <vt:lpstr>inherit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Garcia Caldentey</dc:creator>
  <cp:lastModifiedBy>Arantxa</cp:lastModifiedBy>
  <cp:revision>26</cp:revision>
  <dcterms:created xsi:type="dcterms:W3CDTF">2022-03-06T10:19:54Z</dcterms:created>
  <dcterms:modified xsi:type="dcterms:W3CDTF">2022-03-18T10:02:59Z</dcterms:modified>
</cp:coreProperties>
</file>